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323" r:id="rId3"/>
    <p:sldId id="404" r:id="rId4"/>
    <p:sldId id="406" r:id="rId5"/>
    <p:sldId id="403" r:id="rId6"/>
    <p:sldId id="387" r:id="rId7"/>
    <p:sldId id="369" r:id="rId8"/>
    <p:sldId id="370" r:id="rId9"/>
    <p:sldId id="371" r:id="rId10"/>
    <p:sldId id="398" r:id="rId11"/>
    <p:sldId id="366" r:id="rId12"/>
    <p:sldId id="396" r:id="rId13"/>
    <p:sldId id="330" r:id="rId14"/>
    <p:sldId id="350" r:id="rId15"/>
    <p:sldId id="352" r:id="rId16"/>
    <p:sldId id="355" r:id="rId17"/>
    <p:sldId id="353" r:id="rId18"/>
    <p:sldId id="365" r:id="rId19"/>
    <p:sldId id="354" r:id="rId20"/>
    <p:sldId id="356" r:id="rId21"/>
    <p:sldId id="347" r:id="rId22"/>
    <p:sldId id="372" r:id="rId23"/>
    <p:sldId id="357" r:id="rId24"/>
    <p:sldId id="358" r:id="rId25"/>
    <p:sldId id="361" r:id="rId26"/>
    <p:sldId id="363" r:id="rId27"/>
    <p:sldId id="392" r:id="rId28"/>
    <p:sldId id="393" r:id="rId29"/>
    <p:sldId id="394" r:id="rId30"/>
    <p:sldId id="395" r:id="rId31"/>
    <p:sldId id="373" r:id="rId32"/>
    <p:sldId id="405" r:id="rId33"/>
    <p:sldId id="374" r:id="rId34"/>
    <p:sldId id="360" r:id="rId35"/>
    <p:sldId id="364" r:id="rId36"/>
    <p:sldId id="378" r:id="rId37"/>
    <p:sldId id="375" r:id="rId38"/>
    <p:sldId id="376" r:id="rId39"/>
    <p:sldId id="377" r:id="rId40"/>
    <p:sldId id="386" r:id="rId41"/>
    <p:sldId id="328" r:id="rId42"/>
    <p:sldId id="391" r:id="rId43"/>
    <p:sldId id="325" r:id="rId44"/>
    <p:sldId id="324" r:id="rId45"/>
    <p:sldId id="401" r:id="rId46"/>
    <p:sldId id="402" r:id="rId47"/>
    <p:sldId id="327" r:id="rId48"/>
    <p:sldId id="382" r:id="rId49"/>
    <p:sldId id="329" r:id="rId50"/>
    <p:sldId id="331" r:id="rId51"/>
    <p:sldId id="380" r:id="rId52"/>
    <p:sldId id="384" r:id="rId53"/>
    <p:sldId id="381" r:id="rId54"/>
    <p:sldId id="336" r:id="rId55"/>
    <p:sldId id="342" r:id="rId56"/>
    <p:sldId id="346" r:id="rId57"/>
    <p:sldId id="345" r:id="rId58"/>
    <p:sldId id="337" r:id="rId59"/>
    <p:sldId id="390" r:id="rId60"/>
    <p:sldId id="340" r:id="rId61"/>
    <p:sldId id="341" r:id="rId62"/>
    <p:sldId id="379" r:id="rId63"/>
    <p:sldId id="385" r:id="rId64"/>
    <p:sldId id="339" r:id="rId65"/>
    <p:sldId id="333" r:id="rId66"/>
    <p:sldId id="39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75"/>
    <p:restoredTop sz="83129"/>
  </p:normalViewPr>
  <p:slideViewPr>
    <p:cSldViewPr snapToGrid="0" snapToObjects="1">
      <p:cViewPr varScale="1">
        <p:scale>
          <a:sx n="86" d="100"/>
          <a:sy n="86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9/09/190917133052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9/09/190917133052.ht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get into lecture – a little segue about machine learning in the news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https://www.sciencedaily.com/releases/2019/09/190917133052.htm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98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Callaway, Fowlie and McCormick JAERE (2018)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38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vs score enhanced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of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text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different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57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perceive red more strongly – eyes drawn there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..but yellow looks bigger.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57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7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vs time.  What’s good?</a:t>
            </a:r>
          </a:p>
          <a:p>
            <a:r>
              <a:rPr lang="en-US" dirty="0"/>
              <a:t>- color highlights</a:t>
            </a:r>
          </a:p>
          <a:p>
            <a:r>
              <a:rPr lang="en-US" dirty="0"/>
              <a:t>- text labels</a:t>
            </a:r>
          </a:p>
          <a:p>
            <a:r>
              <a:rPr lang="en-US" dirty="0"/>
              <a:t>- many categories together -- can see trends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0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8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representation of time -- without it this graph would be very misleading!</a:t>
            </a:r>
          </a:p>
          <a:p>
            <a:endParaRPr lang="en-US" dirty="0"/>
          </a:p>
          <a:p>
            <a:r>
              <a:rPr lang="en-US" dirty="0"/>
              <a:t>Dates provide context, which is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Start with a set of values spread on the x-axis (here just three)</a:t>
            </a:r>
          </a:p>
          <a:p>
            <a:pPr marL="228600" indent="-228600">
              <a:buAutoNum type="arabicPeriod"/>
            </a:pPr>
            <a:r>
              <a:rPr lang="en-US" dirty="0"/>
              <a:t>Put a kernel (in this case, a Gaussian distribution) over each one.  </a:t>
            </a:r>
          </a:p>
          <a:p>
            <a:pPr marL="228600" indent="-228600">
              <a:buAutoNum type="arabicPeriod"/>
            </a:pPr>
            <a:r>
              <a:rPr lang="en-US" dirty="0"/>
              <a:t>Add up the Gaussian distributions, then re-scale so the area under the curve is 1.</a:t>
            </a:r>
          </a:p>
          <a:p>
            <a:pPr marL="228600" indent="-228600">
              <a:buAutoNum type="arabicPeriod"/>
            </a:pPr>
            <a:r>
              <a:rPr lang="en-US" dirty="0"/>
              <a:t>Note that you can choose a variety of kernels, not just gaussian. But they must be the same area and you must re-scale so the total area adds to 1.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7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“box”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2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DS100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9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https://www.sciencedaily.com/releases/2019/09/190917133052.htm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11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nytimes.com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is the plot doing for scale, conditioning, perception, transformation, context and smoothing?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04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gapminder.org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plot doing for scale, conditioning, perception, transformation, context and smoothing?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75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representation of time -- without it this graph would be very misleading!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7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All on same scale</a:t>
            </a:r>
          </a:p>
          <a:p>
            <a:r>
              <a:rPr lang="en-US" dirty="0"/>
              <a:t>* creative legend</a:t>
            </a:r>
          </a:p>
          <a:p>
            <a:r>
              <a:rPr lang="en-US" dirty="0"/>
              <a:t>* entertaining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78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Callaway, Fowlie and McCormick JAERE (2018)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06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dimensions / variables displayed?</a:t>
            </a:r>
          </a:p>
          <a:p>
            <a:r>
              <a:rPr lang="en-US" dirty="0"/>
              <a:t>* location in space</a:t>
            </a:r>
          </a:p>
          <a:p>
            <a:r>
              <a:rPr lang="en-US" dirty="0"/>
              <a:t>* direction of travel</a:t>
            </a:r>
          </a:p>
          <a:p>
            <a:r>
              <a:rPr lang="en-US" dirty="0"/>
              <a:t>* number of troops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9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thedailyviz.com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2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gapminder.org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86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key addition here is dates, in text.  </a:t>
            </a:r>
          </a:p>
          <a:p>
            <a:endParaRPr lang="en-US" dirty="0"/>
          </a:p>
          <a:p>
            <a:r>
              <a:rPr lang="en-US" dirty="0"/>
              <a:t>without it this graph would be very misleading!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jumps out?  Creator used color, </a:t>
            </a:r>
            <a:r>
              <a:rPr lang="en-US" dirty="0" err="1"/>
              <a:t>lineweight</a:t>
            </a:r>
            <a:r>
              <a:rPr lang="en-US" dirty="0"/>
              <a:t>, text to give meaning to the figure.</a:t>
            </a:r>
          </a:p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7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most important point I want to make here is that all figures are on same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9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 in this image?  I’m most drawn to</a:t>
            </a:r>
          </a:p>
          <a:p>
            <a:r>
              <a:rPr lang="en-US" dirty="0"/>
              <a:t>- color highlights</a:t>
            </a:r>
          </a:p>
          <a:p>
            <a:r>
              <a:rPr lang="en-US" dirty="0"/>
              <a:t>- text labels</a:t>
            </a:r>
          </a:p>
          <a:p>
            <a:r>
              <a:rPr lang="en-US" dirty="0"/>
              <a:t>- many categories together -- can see trends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11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vs score enhanced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of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text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different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48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dimensions / variables displayed?</a:t>
            </a:r>
          </a:p>
          <a:p>
            <a:r>
              <a:rPr lang="en-US" dirty="0"/>
              <a:t>* location in space</a:t>
            </a:r>
          </a:p>
          <a:p>
            <a:r>
              <a:rPr lang="en-US" dirty="0"/>
              <a:t>* direction of travel</a:t>
            </a:r>
          </a:p>
          <a:p>
            <a:r>
              <a:rPr lang="en-US" dirty="0"/>
              <a:t>* number of troops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2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Yahoo finance produced this figure (but anyone could if they wanted to spend a minute of their own time doing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7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6398-99B6-BE42-92B0-8434C3A0DC98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11E-69ED-9742-A812-5C0E04F470DF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3637-3B42-8046-9D0F-2D5B9451C63F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8C07-C2DD-9C49-9D7F-A816FEA7B671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AB0E-E8A8-3547-ABD4-B17C799B8E70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6B1D-80C0-144D-9085-BB87E8FDC143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B963-62DE-E64B-A3E5-233717E090EA}" type="datetime1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AAF3-E701-A14B-AA10-126881CDB6B7}" type="datetime1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A85F-1A0D-FB40-89B6-B711812C6CD4}" type="datetime1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105D-4ACF-D247-8A95-FB2BF3437DDC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101D-1226-3042-B730-6BFCF1732284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65757-C995-F54B-BB8E-1A8FC8F96F6E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9a4NO3iGg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observatory.nasa.gov/images/145421/building-a-long-term-record-of-fi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nytimes.com/www.nytimes.com/interactive/2009/03/01/business/20090301_WageGap.html?_r=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pminder.org/tools/#$state$time$value=2018;;&amp;chart-type=bubbl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pminder.org/tools/#$state$time$value=2018;;&amp;chart-type=bubbl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8516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dirty="0"/>
              <a:t>Data, Environment and Society</a:t>
            </a:r>
            <a:br>
              <a:rPr lang="en-US" sz="4400" dirty="0"/>
            </a:br>
            <a:br>
              <a:rPr lang="en-US" sz="4400" dirty="0"/>
            </a:br>
            <a:r>
              <a:rPr lang="en-US" sz="5400" dirty="0"/>
              <a:t>Lecture 7: </a:t>
            </a:r>
            <a:br>
              <a:rPr lang="en-US" sz="5400" dirty="0"/>
            </a:br>
            <a:r>
              <a:rPr lang="en-US" sz="5400" dirty="0"/>
              <a:t>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September 19, 2019</a:t>
            </a:r>
          </a:p>
          <a:p>
            <a:r>
              <a:rPr lang="en-US" dirty="0"/>
              <a:t>Instructor: Duncan Callaway</a:t>
            </a:r>
          </a:p>
          <a:p>
            <a:r>
              <a:rPr lang="en-US" dirty="0"/>
              <a:t>GSI: Salma </a:t>
            </a:r>
            <a:r>
              <a:rPr lang="en-US" dirty="0" err="1"/>
              <a:t>Elmallah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938D0-677B-854C-ADD2-4323D8A8DC16}"/>
              </a:ext>
            </a:extLst>
          </p:cNvPr>
          <p:cNvSpPr txBox="1"/>
          <p:nvPr/>
        </p:nvSpPr>
        <p:spPr>
          <a:xfrm>
            <a:off x="6725265" y="36133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7B65-AD3F-4341-B9B0-2EC2CC2D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DF98-B9CD-DD4F-9069-CA1C4D9B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857D-45E7-244B-BBC4-7B3A3AC1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67992-6E3F-304B-96CE-0D5BC580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36" y="0"/>
            <a:ext cx="64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4769 L 0 0.22407 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7AB2-DFB3-5F4F-BD4F-285C98BF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33BC-4F67-A34E-914D-AFDF8C8A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A370-C4AD-4743-91AB-8D0557DC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949A5-67C8-7247-B0F7-F3F63844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21" y="0"/>
            <a:ext cx="7870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7A98-A61F-D34C-9EF7-95B5E9A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Napoleon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44B6-15E9-154C-B54E-1835A259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0DE6-B8E5-9F48-9CC9-3D7A1C7A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42E69-1C83-EB41-8473-2358D925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519"/>
            <a:ext cx="12192000" cy="58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5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D65C-8A12-8549-9272-F6EDBB87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CF558-AD0E-8849-A07A-5E97FC01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3237"/>
            <a:ext cx="10515600" cy="593725"/>
          </a:xfrm>
        </p:spPr>
        <p:txBody>
          <a:bodyPr/>
          <a:lstStyle/>
          <a:p>
            <a:r>
              <a:rPr lang="en-US" dirty="0"/>
              <a:t>How would you fix this chart?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D9534-F3BB-E344-8FE7-F5CD228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9F6EC-E222-B842-A2BB-28D9390D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77950"/>
            <a:ext cx="80518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D2E5-0DDD-B14D-9ACD-4842FD71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Scale, </a:t>
            </a:r>
            <a:r>
              <a:rPr lang="en-US" dirty="0" err="1"/>
              <a:t>ctd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64D8-FD74-CF46-A2C6-BB6131F0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14700" cy="4351338"/>
          </a:xfrm>
        </p:spPr>
        <p:txBody>
          <a:bodyPr/>
          <a:lstStyle/>
          <a:p>
            <a:r>
              <a:rPr lang="en-US" dirty="0"/>
              <a:t>Fixed?</a:t>
            </a:r>
          </a:p>
          <a:p>
            <a:pPr lvl="1"/>
            <a:r>
              <a:rPr lang="en-US" dirty="0"/>
              <a:t>Not necessarily – though y-axis starts at zero (often a good thing) what we really want to know is how things are changing over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20D3-DBBF-8541-95BD-4E7401B0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AB96F-5364-154C-AEFB-CCBE7DED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0"/>
            <a:ext cx="80391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4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27E3-E0C3-804D-BC5C-CEFF468F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we shouldn’t </a:t>
            </a:r>
            <a:r>
              <a:rPr lang="en-US" i="1" dirty="0"/>
              <a:t>always</a:t>
            </a:r>
            <a:r>
              <a:rPr lang="en-US" dirty="0"/>
              <a:t> start at zero…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09A3-70CB-2C41-A110-F81B74FD4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D607-6DEA-8542-848F-70828418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0C2A0-EE49-1B43-A01A-D7E41607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91" y="1332753"/>
            <a:ext cx="7798922" cy="482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61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D468-A464-F445-B93D-1A17A774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Scale, </a:t>
            </a:r>
            <a:r>
              <a:rPr lang="en-US" dirty="0" err="1"/>
              <a:t>ctd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A75BC-8883-4046-84F8-EF08A8EA8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384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Education plot fixed?</a:t>
            </a:r>
          </a:p>
          <a:p>
            <a:pPr lvl="1"/>
            <a:r>
              <a:rPr lang="en-US" dirty="0"/>
              <a:t>We see comparisons to other administrations</a:t>
            </a:r>
          </a:p>
          <a:p>
            <a:pPr lvl="1"/>
            <a:r>
              <a:rPr lang="en-US" dirty="0"/>
              <a:t>We see changes over a longer period of 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(note, these data are from a slightly different data set than the data in the first two graduation charts)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DCE52-8940-EE40-9665-A0389E68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ED766-E972-FA46-9B24-546824C5A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686547"/>
            <a:ext cx="7962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0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87D5E-0897-9446-A949-C5F979DBC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conditioning mean, in the context of visualization?</a:t>
            </a:r>
          </a:p>
          <a:p>
            <a:pPr lvl="1"/>
            <a:r>
              <a:rPr lang="en-US" dirty="0"/>
              <a:t>To subgroup the data to see relationships between different groups of interest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5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Kammen</a:t>
            </a:r>
            <a:r>
              <a:rPr lang="en-US" dirty="0"/>
              <a:t> lecture will be moved (not next Thursday, stay tuned)</a:t>
            </a:r>
          </a:p>
          <a:p>
            <a:pPr lvl="1"/>
            <a:r>
              <a:rPr lang="en-US" dirty="0"/>
              <a:t>HW2 due today</a:t>
            </a:r>
          </a:p>
          <a:p>
            <a:pPr lvl="1"/>
            <a:r>
              <a:rPr lang="en-US" dirty="0"/>
              <a:t>HW3 released today</a:t>
            </a:r>
          </a:p>
          <a:p>
            <a:pPr lvl="1"/>
            <a:r>
              <a:rPr lang="en-US" dirty="0"/>
              <a:t>We will be posting polls to get feedback on homework, lecture and labs, stay tuned.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36DFF-B4A8-F94F-909B-3653F7E9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81" y="1368563"/>
            <a:ext cx="8929207" cy="539862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3FBCF8-6E0E-9F48-9C34-62C3E995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E1DB84-8BD1-1444-B427-0994DC3E8A5E}"/>
              </a:ext>
            </a:extLst>
          </p:cNvPr>
          <p:cNvSpPr/>
          <p:nvPr/>
        </p:nvSpPr>
        <p:spPr>
          <a:xfrm>
            <a:off x="5584407" y="6508296"/>
            <a:ext cx="5595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Taken from Callaway, Fowlie and McCormick JAERE (2018)</a:t>
            </a:r>
          </a:p>
        </p:txBody>
      </p:sp>
    </p:spTree>
    <p:extLst>
      <p:ext uri="{BB962C8B-B14F-4D97-AF65-F5344CB8AC3E}">
        <p14:creationId xmlns:p14="http://schemas.microsoft.com/office/powerpoint/2010/main" val="3323148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7AB2-DFB3-5F4F-BD4F-285C98BF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0" y="363537"/>
            <a:ext cx="4159624" cy="1325563"/>
          </a:xfrm>
        </p:spPr>
        <p:txBody>
          <a:bodyPr/>
          <a:lstStyle/>
          <a:p>
            <a:r>
              <a:rPr lang="en-US" dirty="0"/>
              <a:t>Revisiting Julia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33BC-4F67-A34E-914D-AFDF8C8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49706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A370-C4AD-4743-91AB-8D0557DC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949A5-67C8-7247-B0F7-F3F63844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042" y="0"/>
            <a:ext cx="7870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6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AEA2-8F90-DD48-B7B1-EDC39118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5C9C-1309-4F4A-8C96-C90004113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principles:</a:t>
            </a:r>
          </a:p>
          <a:p>
            <a:pPr lvl="1"/>
            <a:r>
              <a:rPr lang="en-US" dirty="0"/>
              <a:t>We perceive some colors more strongly than others (especially greens)</a:t>
            </a:r>
          </a:p>
          <a:p>
            <a:pPr lvl="1"/>
            <a:r>
              <a:rPr lang="en-US" dirty="0"/>
              <a:t>We perceive lighter shaded areas as larger than darker shaded ones. </a:t>
            </a:r>
          </a:p>
          <a:p>
            <a:r>
              <a:rPr lang="en-US" dirty="0"/>
              <a:t>An under-appreciated issue: color-blindness.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4BA5-4458-2F49-BAF4-048ED644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8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DA85-B631-9440-BA61-E957BC31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you change to adjust perception?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443D-33F2-0144-AE74-910B3898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848A8-D5F7-2A48-99D3-53E733F9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B7CA5-BE39-3842-8BE6-3038F237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176" y="1083282"/>
            <a:ext cx="6947647" cy="5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39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A18-2322-8E4A-9B05-3BE94AB0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color blind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9BD1-8942-7F44-8AB9-2483E3B7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C8522-77A5-E84B-B885-DD85B3F8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B5E9-DC86-194D-9002-12A4B7FF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2" y="1456307"/>
            <a:ext cx="8124131" cy="49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53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A18-2322-8E4A-9B05-3BE94AB0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9BD1-8942-7F44-8AB9-2483E3B7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C8522-77A5-E84B-B885-DD85B3F8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B5E9-DC86-194D-9002-12A4B7FF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2" y="1456307"/>
            <a:ext cx="8124131" cy="4900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11454-2628-B54C-9589-E3FE914F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63" y="1462627"/>
            <a:ext cx="8124131" cy="48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3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725E-DBFD-A046-AE0B-D005E54B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Perceptually uniform Color palettes – quantitative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745-A64A-8D4B-B1BF-AD740DD3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266166"/>
          </a:xfrm>
        </p:spPr>
        <p:txBody>
          <a:bodyPr>
            <a:normAutofit/>
          </a:bodyPr>
          <a:lstStyle/>
          <a:p>
            <a:r>
              <a:rPr lang="en-US" dirty="0"/>
              <a:t>Perceptually uniform: equal steps in data are perceived as equal steps in the color space</a:t>
            </a:r>
          </a:p>
          <a:p>
            <a:r>
              <a:rPr lang="en-US" dirty="0"/>
              <a:t>A few perceptually uniform matplotlib color maps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when you want to represent a quantity in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73BDD-F743-BF48-BCF5-357C9CCF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E0D4C-0261-214F-9C7F-386EC7C3E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10" y="2995240"/>
            <a:ext cx="8664904" cy="32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1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969-13E6-5F4A-A135-6AE03DA1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5F0C-9E39-ED4E-84FF-4AC84897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642FB-5739-8C4A-A48C-7EAEAA01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2629139C-1522-8E47-B064-EACFE67FF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78" y="157655"/>
            <a:ext cx="11198144" cy="6369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696F8-D8EA-954E-9CE1-112E6D8E152B}"/>
              </a:ext>
            </a:extLst>
          </p:cNvPr>
          <p:cNvSpPr/>
          <p:nvPr/>
        </p:nvSpPr>
        <p:spPr>
          <a:xfrm>
            <a:off x="1923699" y="2802899"/>
            <a:ext cx="43031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98C8E-E7F1-5445-88AD-0F4CDFD5B3CE}"/>
              </a:ext>
            </a:extLst>
          </p:cNvPr>
          <p:cNvSpPr/>
          <p:nvPr/>
        </p:nvSpPr>
        <p:spPr>
          <a:xfrm>
            <a:off x="1923698" y="5339911"/>
            <a:ext cx="782587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parula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A3D4A-F3A1-2B4B-B620-7C09210E9961}"/>
              </a:ext>
            </a:extLst>
          </p:cNvPr>
          <p:cNvSpPr/>
          <p:nvPr/>
        </p:nvSpPr>
        <p:spPr>
          <a:xfrm>
            <a:off x="5513239" y="2802899"/>
            <a:ext cx="883575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magma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7F901-8E9E-4E4B-8D47-1DB12ABBA058}"/>
              </a:ext>
            </a:extLst>
          </p:cNvPr>
          <p:cNvSpPr/>
          <p:nvPr/>
        </p:nvSpPr>
        <p:spPr>
          <a:xfrm>
            <a:off x="5513239" y="5339911"/>
            <a:ext cx="86203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inferno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C82F4-C200-814C-8E12-C254B1F8793B}"/>
              </a:ext>
            </a:extLst>
          </p:cNvPr>
          <p:cNvSpPr/>
          <p:nvPr/>
        </p:nvSpPr>
        <p:spPr>
          <a:xfrm>
            <a:off x="9251522" y="5339911"/>
            <a:ext cx="739305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viridis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69850-F7B0-134A-B63D-BC356DCFC93C}"/>
              </a:ext>
            </a:extLst>
          </p:cNvPr>
          <p:cNvSpPr/>
          <p:nvPr/>
        </p:nvSpPr>
        <p:spPr>
          <a:xfrm>
            <a:off x="9179755" y="2802899"/>
            <a:ext cx="85472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plasma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9C24C-ED50-8146-81EB-C8555F8FC529}"/>
              </a:ext>
            </a:extLst>
          </p:cNvPr>
          <p:cNvSpPr/>
          <p:nvPr/>
        </p:nvSpPr>
        <p:spPr>
          <a:xfrm>
            <a:off x="3098059" y="6531530"/>
            <a:ext cx="5662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Roboto"/>
              </a:rPr>
              <a:t>Nathan </a:t>
            </a:r>
            <a:r>
              <a:rPr lang="en-US" dirty="0" err="1">
                <a:solidFill>
                  <a:srgbClr val="111111"/>
                </a:solidFill>
                <a:latin typeface="Roboto"/>
              </a:rPr>
              <a:t>Goldbaum's</a:t>
            </a:r>
            <a:r>
              <a:rPr lang="en-US" dirty="0">
                <a:solidFill>
                  <a:srgbClr val="111111"/>
                </a:solidFill>
                <a:latin typeface="Roboto"/>
              </a:rPr>
              <a:t> galaxy formation simulation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3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9BFF-2A41-EB45-AB2D-8EB001AB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/ categorical colormaps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A21F-9B05-7A4F-AB4C-A73FDA05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used for representing quantity in an area or line – colors distinguish between different </a:t>
            </a:r>
            <a:r>
              <a:rPr lang="en-US" i="1" dirty="0"/>
              <a:t>categories </a:t>
            </a:r>
            <a:r>
              <a:rPr lang="en-US" dirty="0"/>
              <a:t>rather than quantities.</a:t>
            </a:r>
          </a:p>
          <a:p>
            <a:r>
              <a:rPr lang="en-US" dirty="0"/>
              <a:t>A few matplotlib quantitative colormaps: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A9F-E8BE-DE4C-A28C-EDC8E587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671AE-97F3-7242-A64F-A69F6B6D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3359150"/>
            <a:ext cx="88646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4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265D-0F10-DC49-9002-675EADB3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BFFD-1C09-4F40-915A-AC235933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4EA3D-38EF-194D-9F10-F12AE88D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84" y="1013791"/>
            <a:ext cx="11580041" cy="49553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4E4CDB1-F041-2D4A-8256-23F8446F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10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18B5-D5A2-5444-AC4E-6EF41A4E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Set3 palette for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4A88B-784C-F244-BC73-78C1826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4DD5B-3686-064E-AC0B-926C0B06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425E5-BD8F-A841-9DFD-2E52218C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94311"/>
            <a:ext cx="7924800" cy="4635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0A1CE1-D8EE-2E48-A020-392017289129}"/>
              </a:ext>
            </a:extLst>
          </p:cNvPr>
          <p:cNvSpPr/>
          <p:nvPr/>
        </p:nvSpPr>
        <p:spPr>
          <a:xfrm>
            <a:off x="3176771" y="6356350"/>
            <a:ext cx="5838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vincent.readthedocs.io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charts_library.html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13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7B65-AD3F-4341-B9B0-2EC2CC2D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DF98-B9CD-DD4F-9069-CA1C4D9B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857D-45E7-244B-BBC4-7B3A3AC1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67992-6E3F-304B-96CE-0D5BC580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36" y="0"/>
            <a:ext cx="64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4769 L 0 0.22407 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648A-60C7-2245-905D-4C0A519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Colormap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C3C2-DA6B-D744-86A3-F317E72BF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988"/>
            <a:ext cx="10515600" cy="4948888"/>
          </a:xfrm>
        </p:spPr>
        <p:txBody>
          <a:bodyPr/>
          <a:lstStyle/>
          <a:p>
            <a:r>
              <a:rPr lang="en-US" dirty="0"/>
              <a:t>Consider for displaying quantitative variables like temperature, concentration,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plasma, </a:t>
            </a:r>
          </a:p>
          <a:p>
            <a:pPr lvl="1"/>
            <a:r>
              <a:rPr lang="en-US" dirty="0" err="1"/>
              <a:t>viridis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inferno, </a:t>
            </a:r>
          </a:p>
          <a:p>
            <a:pPr lvl="1"/>
            <a:r>
              <a:rPr lang="en-US" dirty="0"/>
              <a:t>magma</a:t>
            </a:r>
          </a:p>
          <a:p>
            <a:r>
              <a:rPr lang="en-US" dirty="0"/>
              <a:t>Consider for displaying categorical data</a:t>
            </a:r>
          </a:p>
          <a:p>
            <a:pPr lvl="1"/>
            <a:r>
              <a:rPr lang="en-US" dirty="0"/>
              <a:t>set1, </a:t>
            </a:r>
          </a:p>
          <a:p>
            <a:pPr lvl="1"/>
            <a:r>
              <a:rPr lang="en-US" dirty="0"/>
              <a:t>set2, </a:t>
            </a:r>
          </a:p>
          <a:p>
            <a:pPr lvl="1"/>
            <a:r>
              <a:rPr lang="en-US" dirty="0"/>
              <a:t>set3, </a:t>
            </a:r>
          </a:p>
          <a:p>
            <a:pPr lvl="1"/>
            <a:r>
              <a:rPr lang="en-US" dirty="0"/>
              <a:t>dark2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767DA-585E-B541-AC75-2300F164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C0820-8537-6B4F-8734-056B245BB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13" y="5644212"/>
            <a:ext cx="590550" cy="382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2A1FB-B7B1-B342-A57F-9F5C217A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932" y="4512483"/>
            <a:ext cx="59055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6765D-8A79-3244-ACB2-353855B8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838" y="4915681"/>
            <a:ext cx="598065" cy="268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45613-0282-B54A-B892-0BD017595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213" y="5314012"/>
            <a:ext cx="580496" cy="274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8072F-B44B-C74E-81EA-2C1B9A2D7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166" y="2873787"/>
            <a:ext cx="379543" cy="286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0A63C9-EBF6-DF43-894D-F95B2CFE9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279" y="2457193"/>
            <a:ext cx="407753" cy="321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38CFCD-4E8C-5D47-B7F5-847480D2B7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8598" y="3215280"/>
            <a:ext cx="399113" cy="325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445EEA-91F7-1149-B1C4-A8AC73BF97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870" y="3630848"/>
            <a:ext cx="432767" cy="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67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1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26A4-A95A-0A4C-91F2-DB3F99D0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7" y="365125"/>
            <a:ext cx="4361328" cy="1325563"/>
          </a:xfrm>
        </p:spPr>
        <p:txBody>
          <a:bodyPr/>
          <a:lstStyle/>
          <a:p>
            <a:r>
              <a:rPr lang="en-US" dirty="0"/>
              <a:t>Transformation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40139B-FA89-B045-AAF3-59672CC7E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311" y="0"/>
            <a:ext cx="6599489" cy="63563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1D228-6C23-B548-964D-C7710540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CC5784-F400-FB41-9EF3-31EC0F1536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5024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transform is the “swiss army knife” transformation</a:t>
            </a:r>
          </a:p>
          <a:p>
            <a:r>
              <a:rPr lang="en-US" dirty="0"/>
              <a:t>Squashes down big numbers; makes it easier to see small numbers on the same axis.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91BCD-C5A7-514B-9F46-7C981C930E4D}"/>
              </a:ext>
            </a:extLst>
          </p:cNvPr>
          <p:cNvSpPr txBox="1"/>
          <p:nvPr/>
        </p:nvSpPr>
        <p:spPr>
          <a:xfrm>
            <a:off x="2187388" y="2617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022640-3078-5F4C-B0D2-3CE86F6023CD}"/>
              </a:ext>
            </a:extLst>
          </p:cNvPr>
          <p:cNvSpPr/>
          <p:nvPr/>
        </p:nvSpPr>
        <p:spPr>
          <a:xfrm>
            <a:off x="4799220" y="62595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By Autopilot - Own work, CC BY-SA 3.0,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=10733854</a:t>
            </a:r>
          </a:p>
        </p:txBody>
      </p:sp>
    </p:spTree>
    <p:extLst>
      <p:ext uri="{BB962C8B-B14F-4D97-AF65-F5344CB8AC3E}">
        <p14:creationId xmlns:p14="http://schemas.microsoft.com/office/powerpoint/2010/main" val="3499150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682C-42F2-7D41-AAB9-216CCC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3000" cy="1325563"/>
          </a:xfrm>
        </p:spPr>
        <p:txBody>
          <a:bodyPr/>
          <a:lstStyle/>
          <a:p>
            <a:r>
              <a:rPr lang="en-US" dirty="0"/>
              <a:t>Power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6B4F-B1F3-9C43-AD00-8EAB7A95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2DB87-4B7E-E74F-8873-9E04357A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08870-BAFF-BA42-952D-420A485C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11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1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B97F-6A5A-EF44-9476-E8ADC4B1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53AF-4CD5-6846-B6B3-CA95B433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08885-22C6-D94B-BE85-FEEE8117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9CB40-444D-3E4C-8F8B-E1E17B3E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25500"/>
            <a:ext cx="7620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41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85DC-182E-BA4A-A55D-06738405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FE5DE-6DC6-604D-AF9B-FC7BC9684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83DE7-B0E7-104F-BE52-B66BE4AA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23062-96B4-3246-B0C1-8087C72B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0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2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738D-4733-9743-9078-3F7A85FB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34CF9-CABE-6545-A442-AE3D2FDB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3FA56-2757-C149-BDF7-E04C62E3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8273A82-4B19-DA4C-8D47-8B3EC6BA7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545" y="0"/>
            <a:ext cx="8612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0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97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69B9-9A34-3E45-824A-D7EFABB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US" dirty="0"/>
              <a:t>Types of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D5555-C21B-5642-87CE-68AA2D37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60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71A4-C270-8145-9120-69EFB9EA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types we’ll talk about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052D9-61EC-0C4D-9A4C-48D191EFF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Distributions:</a:t>
            </a:r>
          </a:p>
          <a:p>
            <a:pPr lvl="1"/>
            <a:r>
              <a:rPr lang="en-US" dirty="0" err="1"/>
              <a:t>Rugplot</a:t>
            </a:r>
            <a:endParaRPr lang="en-US" dirty="0"/>
          </a:p>
          <a:p>
            <a:pPr lvl="1"/>
            <a:r>
              <a:rPr lang="en-US" dirty="0"/>
              <a:t>Histogram</a:t>
            </a:r>
          </a:p>
          <a:p>
            <a:pPr lvl="1"/>
            <a:r>
              <a:rPr lang="en-US" dirty="0"/>
              <a:t>Kernel density</a:t>
            </a:r>
          </a:p>
          <a:p>
            <a:pPr lvl="1"/>
            <a:r>
              <a:rPr lang="en-US" dirty="0"/>
              <a:t>Box and whisker</a:t>
            </a:r>
          </a:p>
          <a:p>
            <a:r>
              <a:rPr lang="en-US" dirty="0"/>
              <a:t>Scatter plots</a:t>
            </a:r>
          </a:p>
          <a:p>
            <a:r>
              <a:rPr lang="en-US" dirty="0"/>
              <a:t>Line plots</a:t>
            </a:r>
          </a:p>
          <a:p>
            <a:r>
              <a:rPr lang="en-US" dirty="0"/>
              <a:t>Bar charts</a:t>
            </a:r>
          </a:p>
          <a:p>
            <a:r>
              <a:rPr lang="en-US" dirty="0"/>
              <a:t>Three dimensional plots</a:t>
            </a:r>
          </a:p>
          <a:p>
            <a:pPr lvl="1"/>
            <a:r>
              <a:rPr lang="en-US" dirty="0"/>
              <a:t>Geographic maps</a:t>
            </a:r>
          </a:p>
          <a:p>
            <a:pPr lvl="1"/>
            <a:r>
              <a:rPr lang="en-US" dirty="0"/>
              <a:t>Heat maps, contour maps</a:t>
            </a:r>
          </a:p>
          <a:p>
            <a:pPr lvl="1"/>
            <a:r>
              <a:rPr lang="en-US" dirty="0"/>
              <a:t>Scatter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45A82-102B-E54F-B251-AB5B7A72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20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F31F-4600-5B4A-942D-D2EA5159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B12-08CE-B64A-B5F6-BC96FF3F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8156" cy="4351338"/>
          </a:xfrm>
        </p:spPr>
        <p:txBody>
          <a:bodyPr/>
          <a:lstStyle/>
          <a:p>
            <a:r>
              <a:rPr lang="en-US" dirty="0"/>
              <a:t>Plots count (number of observations) versus a single variable</a:t>
            </a:r>
          </a:p>
          <a:p>
            <a:r>
              <a:rPr lang="en-US" dirty="0"/>
              <a:t>Here, same distribution at rug plot on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0B9F2-898F-0041-8E49-3D0B76BE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7FF6B-A60A-584C-94FF-6A0BE5EC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356" y="1021272"/>
            <a:ext cx="7805644" cy="5155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C7486B-068F-7242-A98B-BF46D422EC59}"/>
              </a:ext>
            </a:extLst>
          </p:cNvPr>
          <p:cNvSpPr/>
          <p:nvPr/>
        </p:nvSpPr>
        <p:spPr>
          <a:xfrm>
            <a:off x="7192289" y="6123543"/>
            <a:ext cx="338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Ecole </a:t>
            </a:r>
            <a:r>
              <a:rPr lang="en-US" dirty="0" err="1"/>
              <a:t>Bilingue</a:t>
            </a:r>
            <a:r>
              <a:rPr lang="en-US" dirty="0"/>
              <a:t> data from </a:t>
            </a:r>
            <a:r>
              <a:rPr lang="en-US" dirty="0" err="1"/>
              <a:t>PurpleAir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65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FE2A-ABAF-6D4E-A9D1-08D05D8B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2575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Smoothing with kernel density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BC9B4-185B-AA46-BF8E-CD5F96963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2254-9C70-134F-8CD5-2670336C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00C00-BAE2-B342-B2ED-4059574A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321"/>
            <a:ext cx="5125757" cy="3475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C4B09-7857-E848-BFC0-274EBC6DC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71" y="3465330"/>
            <a:ext cx="5125757" cy="3475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C1991-971B-1745-92A4-D3E582ED6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465330"/>
            <a:ext cx="5125757" cy="34757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4E4748-74BC-7F42-AD72-21D1DDCD4A87}"/>
              </a:ext>
            </a:extLst>
          </p:cNvPr>
          <p:cNvSpPr/>
          <p:nvPr/>
        </p:nvSpPr>
        <p:spPr>
          <a:xfrm>
            <a:off x="6555626" y="589487"/>
            <a:ext cx="45068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Start with a set of values spread on the x-axis (here just three)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80BD09-FC3C-2E48-87C2-C8C37B3528F1}"/>
              </a:ext>
            </a:extLst>
          </p:cNvPr>
          <p:cNvSpPr/>
          <p:nvPr/>
        </p:nvSpPr>
        <p:spPr>
          <a:xfrm>
            <a:off x="838200" y="4001294"/>
            <a:ext cx="4506821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Put a Gaussian distribution over each 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C2956C-DAAF-6D48-A945-3AD01798A9D9}"/>
              </a:ext>
            </a:extLst>
          </p:cNvPr>
          <p:cNvSpPr/>
          <p:nvPr/>
        </p:nvSpPr>
        <p:spPr>
          <a:xfrm>
            <a:off x="6604935" y="4001293"/>
            <a:ext cx="45068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Add up the Gaussian distributions, then re-scale so the area under the curve is 1</a:t>
            </a:r>
          </a:p>
        </p:txBody>
      </p:sp>
    </p:spTree>
    <p:extLst>
      <p:ext uri="{BB962C8B-B14F-4D97-AF65-F5344CB8AC3E}">
        <p14:creationId xmlns:p14="http://schemas.microsoft.com/office/powerpoint/2010/main" val="387369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7AFA-F25B-5248-B751-AF898957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normalize the kernel density estimate curve so the area = 1?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5CDBF-0A59-D94C-927E-58FEC4DC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KDE is an estimate of the probability distribution of values in the population</a:t>
            </a:r>
          </a:p>
          <a:p>
            <a:r>
              <a:rPr lang="en-US" dirty="0"/>
              <a:t>Definition of the probability distribution is that the probability of an event happening in a particular </a:t>
            </a:r>
            <a:r>
              <a:rPr lang="en-US" i="1" dirty="0"/>
              <a:t>range</a:t>
            </a:r>
            <a:r>
              <a:rPr lang="en-US" dirty="0"/>
              <a:t> is the integral of the curve over that range</a:t>
            </a:r>
          </a:p>
          <a:p>
            <a:r>
              <a:rPr lang="en-US" dirty="0"/>
              <a:t>Total probability can’t be greater than one, so we normalize.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5F448-088C-F646-B127-5A1C25CE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455E-78BF-2B4A-A96F-7F1EAC86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KDE “bandwidth”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965A-8C7F-0A45-9768-692B1E5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vary the width of the Gaussian distribution we overlay on each point.  We call this width the bandwidth</a:t>
            </a:r>
          </a:p>
          <a:p>
            <a:r>
              <a:rPr lang="en-US" dirty="0"/>
              <a:t>What would be the effect on the final KDE plot or reducing or growing the bandwidth?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4784-22E5-6A42-83EF-BD9ADC01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CDF69-E139-644F-9737-A67C1918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3594100"/>
            <a:ext cx="4813300" cy="326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0931F-6DEB-8B46-9624-AACFB616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594100"/>
            <a:ext cx="4858326" cy="3294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AD543-29F3-EA4C-8B77-ED13C7E50482}"/>
              </a:ext>
            </a:extLst>
          </p:cNvPr>
          <p:cNvSpPr txBox="1"/>
          <p:nvPr/>
        </p:nvSpPr>
        <p:spPr>
          <a:xfrm>
            <a:off x="2323146" y="4432852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bandwidth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457A5-9CB2-334B-9C06-B5EBB826F347}"/>
              </a:ext>
            </a:extLst>
          </p:cNvPr>
          <p:cNvSpPr txBox="1"/>
          <p:nvPr/>
        </p:nvSpPr>
        <p:spPr>
          <a:xfrm>
            <a:off x="8093765" y="4001294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bandwidth</a:t>
            </a:r>
          </a:p>
        </p:txBody>
      </p:sp>
    </p:spTree>
    <p:extLst>
      <p:ext uri="{BB962C8B-B14F-4D97-AF65-F5344CB8AC3E}">
        <p14:creationId xmlns:p14="http://schemas.microsoft.com/office/powerpoint/2010/main" val="27902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013C-73F7-0A43-9AA5-B7E4FD3A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E22A-6569-0D4C-98D1-E5C0A9574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31" y="1825624"/>
            <a:ext cx="4648200" cy="4717065"/>
          </a:xfrm>
        </p:spPr>
        <p:txBody>
          <a:bodyPr>
            <a:normAutofit fontScale="92500"/>
          </a:bodyPr>
          <a:lstStyle/>
          <a:p>
            <a:r>
              <a:rPr lang="en-US" dirty="0"/>
              <a:t>Display similar information to a histogram, but abstracted: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“Interquartile range” (IQR;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  <a:p>
            <a:pPr lvl="1"/>
            <a:r>
              <a:rPr lang="en-US" dirty="0"/>
              <a:t>Whiskers located (default)</a:t>
            </a:r>
          </a:p>
          <a:p>
            <a:pPr lvl="2"/>
            <a:r>
              <a:rPr lang="en-US" dirty="0"/>
              <a:t>1.5 times the IQR away from the 25</a:t>
            </a:r>
            <a:r>
              <a:rPr lang="en-US" baseline="30000" dirty="0"/>
              <a:t>th</a:t>
            </a:r>
            <a:r>
              <a:rPr lang="en-US" dirty="0"/>
              <a:t> or 75</a:t>
            </a:r>
            <a:r>
              <a:rPr lang="en-US" baseline="30000" dirty="0"/>
              <a:t>th</a:t>
            </a:r>
            <a:r>
              <a:rPr lang="en-US" dirty="0"/>
              <a:t> percentile, or</a:t>
            </a:r>
          </a:p>
          <a:p>
            <a:pPr lvl="2"/>
            <a:r>
              <a:rPr lang="en-US" dirty="0"/>
              <a:t>At the last data point on that side of the distribution</a:t>
            </a:r>
          </a:p>
          <a:p>
            <a:pPr lvl="1"/>
            <a:r>
              <a:rPr lang="en-US" dirty="0"/>
              <a:t>Data points more than 1.5 times the IQR away from the 25</a:t>
            </a:r>
            <a:r>
              <a:rPr lang="en-US" baseline="30000" dirty="0"/>
              <a:t>th</a:t>
            </a:r>
            <a:r>
              <a:rPr lang="en-US" dirty="0"/>
              <a:t> or 75</a:t>
            </a:r>
            <a:r>
              <a:rPr lang="en-US" baseline="30000" dirty="0"/>
              <a:t>th</a:t>
            </a:r>
            <a:r>
              <a:rPr lang="en-US" dirty="0"/>
              <a:t> percentile are shown individually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4799E-9C82-5C45-A91C-9C4421E1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AE303-1B50-AD49-B42A-C09C3E5F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909482"/>
            <a:ext cx="7010400" cy="49485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DD2EB9-78EC-1746-BD66-E6CE06FC3FCA}"/>
              </a:ext>
            </a:extLst>
          </p:cNvPr>
          <p:cNvCxnSpPr>
            <a:cxnSpLocks/>
          </p:cNvCxnSpPr>
          <p:nvPr/>
        </p:nvCxnSpPr>
        <p:spPr>
          <a:xfrm flipH="1">
            <a:off x="6663071" y="1403498"/>
            <a:ext cx="474920" cy="1020725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27AC98-9FF0-9C4B-9263-32F1EEC56CCB}"/>
              </a:ext>
            </a:extLst>
          </p:cNvPr>
          <p:cNvSpPr/>
          <p:nvPr/>
        </p:nvSpPr>
        <p:spPr>
          <a:xfrm>
            <a:off x="6900531" y="1027906"/>
            <a:ext cx="721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“box”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5D523F-3302-714C-A756-3CB289B9D5B6}"/>
              </a:ext>
            </a:extLst>
          </p:cNvPr>
          <p:cNvCxnSpPr>
            <a:cxnSpLocks/>
          </p:cNvCxnSpPr>
          <p:nvPr/>
        </p:nvCxnSpPr>
        <p:spPr>
          <a:xfrm flipH="1">
            <a:off x="7621882" y="2176519"/>
            <a:ext cx="474920" cy="1020725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1E27093-8066-3B49-B619-FC15A7145407}"/>
              </a:ext>
            </a:extLst>
          </p:cNvPr>
          <p:cNvSpPr/>
          <p:nvPr/>
        </p:nvSpPr>
        <p:spPr>
          <a:xfrm>
            <a:off x="7859342" y="1800927"/>
            <a:ext cx="110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“whisker”</a:t>
            </a:r>
          </a:p>
        </p:txBody>
      </p:sp>
    </p:spTree>
    <p:extLst>
      <p:ext uri="{BB962C8B-B14F-4D97-AF65-F5344CB8AC3E}">
        <p14:creationId xmlns:p14="http://schemas.microsoft.com/office/powerpoint/2010/main" val="4024299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6D73-620A-9443-B12C-F52A27F0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notes on box and whisker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5CD7-1304-2341-88A9-6B4FC171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 for comparing distributions</a:t>
            </a:r>
          </a:p>
          <a:p>
            <a:r>
              <a:rPr lang="en-US" dirty="0"/>
              <a:t>They gloss over a lot of detail</a:t>
            </a:r>
          </a:p>
          <a:p>
            <a:r>
              <a:rPr lang="en-US" dirty="0"/>
              <a:t>Parameter defaults are adjustable:</a:t>
            </a:r>
          </a:p>
          <a:p>
            <a:pPr lvl="1"/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Xth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dirty="0" err="1">
                <a:sym typeface="Wingdings" pitchFamily="2" charset="2"/>
              </a:rPr>
              <a:t>Yth</a:t>
            </a:r>
            <a:r>
              <a:rPr lang="en-US" dirty="0">
                <a:sym typeface="Wingdings" pitchFamily="2" charset="2"/>
              </a:rPr>
              <a:t> percentile (you can choose)</a:t>
            </a:r>
          </a:p>
          <a:p>
            <a:pPr lvl="1"/>
            <a:r>
              <a:rPr lang="en-US" dirty="0">
                <a:sym typeface="Wingdings" pitchFamily="2" charset="2"/>
              </a:rPr>
              <a:t>Whiskers at 1.5 times IQR  Z times IQR, or </a:t>
            </a:r>
            <a:r>
              <a:rPr lang="en-US" dirty="0" err="1">
                <a:sym typeface="Wingdings" pitchFamily="2" charset="2"/>
              </a:rPr>
              <a:t>Xth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dirty="0" err="1">
                <a:sym typeface="Wingdings" pitchFamily="2" charset="2"/>
              </a:rPr>
              <a:t>Yth</a:t>
            </a:r>
            <a:r>
              <a:rPr lang="en-US" dirty="0">
                <a:sym typeface="Wingdings" pitchFamily="2" charset="2"/>
              </a:rPr>
              <a:t> percentile (you can choose)</a:t>
            </a:r>
          </a:p>
          <a:p>
            <a:r>
              <a:rPr lang="en-US" dirty="0">
                <a:sym typeface="Wingdings" pitchFamily="2" charset="2"/>
              </a:rPr>
              <a:t>But most boxplots done with the standard parameter values we list here.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1396A-7FEA-A542-BBE4-6F44F37D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8B70-5134-5948-BBEC-F5B8D31E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distributions, different ways to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0C85-42B5-374C-A129-B4BC48F3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0B5DE-7FBD-9B46-9F5F-613F3B82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598F-0731-5845-8C4A-8F08FB7C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5" y="1738312"/>
            <a:ext cx="53086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2D7E6-6076-A347-BC1D-FED6F0B9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70" y="1738312"/>
            <a:ext cx="4953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122C99-FC12-CB44-A3FA-69B0198AA33B}"/>
              </a:ext>
            </a:extLst>
          </p:cNvPr>
          <p:cNvSpPr/>
          <p:nvPr/>
        </p:nvSpPr>
        <p:spPr>
          <a:xfrm>
            <a:off x="4925814" y="6081991"/>
            <a:ext cx="1670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DS100 textbook</a:t>
            </a:r>
          </a:p>
        </p:txBody>
      </p:sp>
    </p:spTree>
    <p:extLst>
      <p:ext uri="{BB962C8B-B14F-4D97-AF65-F5344CB8AC3E}">
        <p14:creationId xmlns:p14="http://schemas.microsoft.com/office/powerpoint/2010/main" val="326327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FF53-4AB5-3F49-98C5-86B1FDF4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and objectives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81B2-7CDB-BC46-B38B-BAAB6331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Tidy up discussion of EDA and data cleaning from Lecture 6</a:t>
            </a:r>
          </a:p>
          <a:p>
            <a:r>
              <a:rPr lang="en-US" dirty="0"/>
              <a:t>Principles of visualization – </a:t>
            </a:r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develop an understanding of what factors to consider as you make a new plot</a:t>
            </a:r>
          </a:p>
          <a:p>
            <a:r>
              <a:rPr lang="en-US" dirty="0"/>
              <a:t>Types </a:t>
            </a:r>
            <a:r>
              <a:rPr lang="en-US"/>
              <a:t>of plots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building a library of ways to consider plotting your data</a:t>
            </a:r>
          </a:p>
          <a:p>
            <a:r>
              <a:rPr lang="en-US" dirty="0"/>
              <a:t>Throughout, (hopefully) have fun looking at cool charts.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029D4-1AB9-B44E-A20D-08CE5156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45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B911-0334-8942-8C1E-BC1F475E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856"/>
            <a:ext cx="10515600" cy="1325563"/>
          </a:xfrm>
        </p:spPr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BCB6-96D1-1D4B-9742-EC7CE891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E11C5-DD62-BF46-9905-688805D4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5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694D-5AC1-D24A-A20E-615E4408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2943-4378-C646-9612-31E273AE8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0B274-371C-3049-8143-55A0420F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3F5FAF4-8C63-F94A-ABFB-57C62109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32" y="0"/>
            <a:ext cx="10719420" cy="6356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1C2E0-B2E8-DA43-93DB-85D80CF5B4C9}"/>
              </a:ext>
            </a:extLst>
          </p:cNvPr>
          <p:cNvSpPr/>
          <p:nvPr/>
        </p:nvSpPr>
        <p:spPr>
          <a:xfrm rot="5400000">
            <a:off x="10346757" y="3640511"/>
            <a:ext cx="302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archive.nytimes.com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22015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B911-0334-8942-8C1E-BC1F475E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 – things to adjust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6116-945B-574F-9E35-C827B622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 shape </a:t>
            </a:r>
            <a:r>
              <a:rPr lang="en-US" dirty="0">
                <a:sym typeface="Wingdings" pitchFamily="2" charset="2"/>
              </a:rPr>
              <a:t> category</a:t>
            </a:r>
            <a:endParaRPr lang="en-US" dirty="0"/>
          </a:p>
          <a:p>
            <a:r>
              <a:rPr lang="en-US" dirty="0"/>
              <a:t>Symbol size </a:t>
            </a:r>
            <a:r>
              <a:rPr lang="en-US" dirty="0">
                <a:sym typeface="Wingdings" pitchFamily="2" charset="2"/>
              </a:rPr>
              <a:t> additional quantitative data</a:t>
            </a:r>
            <a:endParaRPr lang="en-US" dirty="0"/>
          </a:p>
          <a:p>
            <a:r>
              <a:rPr lang="en-US" dirty="0"/>
              <a:t>Symbol color </a:t>
            </a:r>
            <a:r>
              <a:rPr lang="en-US" dirty="0">
                <a:sym typeface="Wingdings" pitchFamily="2" charset="2"/>
              </a:rPr>
              <a:t> additional quantitative data or category</a:t>
            </a:r>
            <a:endParaRPr lang="en-US" dirty="0"/>
          </a:p>
          <a:p>
            <a:r>
              <a:rPr lang="en-US" dirty="0"/>
              <a:t>Labels </a:t>
            </a:r>
            <a:r>
              <a:rPr lang="en-US" dirty="0">
                <a:sym typeface="Wingdings" pitchFamily="2" charset="2"/>
              </a:rPr>
              <a:t> context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BCB6-96D1-1D4B-9742-EC7CE891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09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FD2-97C4-8341-A273-684D4A47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1CA8-A336-5547-943F-6AF8FD16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51592-6046-EA44-AE34-F04CF8F2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7C429F9-0C3B-B440-8606-81BE94B9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88" y="0"/>
            <a:ext cx="1001522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567230-AB07-BB4D-9EF4-4543CF6AC6C6}"/>
              </a:ext>
            </a:extLst>
          </p:cNvPr>
          <p:cNvSpPr/>
          <p:nvPr/>
        </p:nvSpPr>
        <p:spPr>
          <a:xfrm rot="16200000">
            <a:off x="-366964" y="3046320"/>
            <a:ext cx="154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72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153F-EB9B-2142-8716-BF188CAB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FDE4-DC0E-BF41-8FF1-36DC20842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Versus scatter, line plots connect measurements ”in order”</a:t>
            </a:r>
          </a:p>
          <a:p>
            <a:pPr lvl="1"/>
            <a:r>
              <a:rPr lang="en-US" dirty="0"/>
              <a:t>In cases where measurements are taken infrequently in time, this might help to visually interpolate what happened between measurements</a:t>
            </a:r>
          </a:p>
          <a:p>
            <a:pPr lvl="1"/>
            <a:r>
              <a:rPr lang="en-US" dirty="0"/>
              <a:t>It also gives a clear sense of sequence or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9566F-A446-EB43-9E53-E44FA8C0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84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538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13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71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3A2F-6A4B-FA4C-9CB0-79F4B18B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BCDE-7ABD-D94D-B462-E7CA4A4C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5E4E3-6CFD-6049-9D8B-FA9C1A97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F5A31-D037-5F42-AB77-24B7B4DC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42" y="0"/>
            <a:ext cx="7430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1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FB722-2006-1B43-AA9C-727201B4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49" y="2789441"/>
            <a:ext cx="5921776" cy="4068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6A1BF-0167-0D41-8068-81032F1B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49" y="45377"/>
            <a:ext cx="10515600" cy="1325563"/>
          </a:xfrm>
        </p:spPr>
        <p:txBody>
          <a:bodyPr/>
          <a:lstStyle/>
          <a:p>
            <a:r>
              <a:rPr lang="en-US" dirty="0"/>
              <a:t>Bar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897D-7CD7-5040-AFF5-A3E0A7EE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449" y="1226207"/>
            <a:ext cx="10515600" cy="4351338"/>
          </a:xfrm>
        </p:spPr>
        <p:txBody>
          <a:bodyPr/>
          <a:lstStyle/>
          <a:p>
            <a:r>
              <a:rPr lang="en-US" dirty="0"/>
              <a:t>Display quantity of interest across many different categories.</a:t>
            </a:r>
          </a:p>
          <a:p>
            <a:r>
              <a:rPr lang="en-US" dirty="0"/>
              <a:t>You can do similar things with Pie charts, but they require comparing area (two dim.) which is harder than comparing length (one dim)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322D7-8371-B245-94D2-69F76392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2D64A-C00E-7641-998A-5A3D1B20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8551"/>
            <a:ext cx="4918981" cy="39294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A95803-1269-7844-8C56-3BFB23903AEA}"/>
              </a:ext>
            </a:extLst>
          </p:cNvPr>
          <p:cNvSpPr/>
          <p:nvPr/>
        </p:nvSpPr>
        <p:spPr>
          <a:xfrm>
            <a:off x="5757181" y="662757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blog.funnel.io</a:t>
            </a:r>
            <a:r>
              <a:rPr lang="en-US" sz="1100" dirty="0"/>
              <a:t>/why-we-dont-use-pie-charts-and-some-tips-on-better-data-visualizations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698112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Conditioning</a:t>
            </a:r>
            <a:r>
              <a:rPr lang="en-US" dirty="0"/>
              <a:t> Bar chart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36DFF-B4A8-F94F-909B-3653F7E9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81" y="1368563"/>
            <a:ext cx="8929207" cy="539862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3FBCF8-6E0E-9F48-9C34-62C3E995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8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8A54-CA99-4A4A-8C4E-6A9713359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575"/>
            <a:ext cx="10515600" cy="1325563"/>
          </a:xfrm>
        </p:spPr>
        <p:txBody>
          <a:bodyPr/>
          <a:lstStyle/>
          <a:p>
            <a:r>
              <a:rPr lang="en-US" dirty="0"/>
              <a:t>Let’s just look at some cool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7511-D9A6-F44B-B2B8-AEB80B3D8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0278"/>
            <a:ext cx="10515600" cy="2956685"/>
          </a:xfrm>
        </p:spPr>
        <p:txBody>
          <a:bodyPr/>
          <a:lstStyle/>
          <a:p>
            <a:r>
              <a:rPr lang="en-US" dirty="0"/>
              <a:t>What jumps out quickly?</a:t>
            </a:r>
          </a:p>
          <a:p>
            <a:r>
              <a:rPr lang="en-US" dirty="0"/>
              <a:t>What did the creator do to make it easier for you to understand their story?</a:t>
            </a:r>
          </a:p>
          <a:p>
            <a:r>
              <a:rPr lang="en-US" dirty="0"/>
              <a:t>How many categories of data are displayed in a two dimensional plot?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F8A99-7725-1548-AB4F-7A66B221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0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D7E9-B00F-D449-921D-709FADAE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(and more) 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F384-FB28-E345-A284-8487F1D6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maps</a:t>
            </a:r>
          </a:p>
          <a:p>
            <a:r>
              <a:rPr lang="en-US" dirty="0"/>
              <a:t>Contour plots</a:t>
            </a:r>
          </a:p>
          <a:p>
            <a:r>
              <a:rPr lang="en-US" dirty="0"/>
              <a:t>Scatter plots with symbol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591D8-939C-C94B-A728-B103F5AF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6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7A98-A61F-D34C-9EF7-95B5E9A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Napoleon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44B6-15E9-154C-B54E-1835A259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0DE6-B8E5-9F48-9CC9-3D7A1C7A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42E69-1C83-EB41-8473-2358D925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519"/>
            <a:ext cx="12192000" cy="58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08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1DDF-B49B-0F4C-A230-98D1BBE5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55F6D-6E8E-9E44-82E4-7A6B2EFD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7F031-0BF6-C841-B372-B3EC1B81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CBBDD5-375D-BD48-B1C9-BCD07C47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718"/>
            <a:ext cx="11887200" cy="6489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11AD87-7592-8A4D-8042-8B4E31F89127}"/>
              </a:ext>
            </a:extLst>
          </p:cNvPr>
          <p:cNvSpPr/>
          <p:nvPr/>
        </p:nvSpPr>
        <p:spPr>
          <a:xfrm>
            <a:off x="5037499" y="6435446"/>
            <a:ext cx="165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thedailyviz.com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8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7E48-9BCE-CB48-9996-D500F89A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2C687-E989-6C48-B127-364E6E2B3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66A2F-EB83-F04B-9D71-7D5D08AA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71E69-124E-C146-979F-1C6D9729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73050"/>
            <a:ext cx="78232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33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A5EE-26A2-0844-8918-C9349F0E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0"/>
            <a:ext cx="10515600" cy="1325563"/>
          </a:xfrm>
        </p:spPr>
        <p:txBody>
          <a:bodyPr/>
          <a:lstStyle/>
          <a:p>
            <a:r>
              <a:rPr lang="en-US" dirty="0"/>
              <a:t>Customizing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AA83-AA0D-2C45-ADD4-02770D78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530"/>
            <a:ext cx="10515600" cy="48424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Where to use text</a:t>
            </a:r>
          </a:p>
          <a:p>
            <a:pPr lvl="1"/>
            <a:r>
              <a:rPr lang="en-US" dirty="0"/>
              <a:t>At a minimum: x-label, y-label, title</a:t>
            </a:r>
          </a:p>
          <a:p>
            <a:pPr lvl="1"/>
            <a:r>
              <a:rPr lang="en-US" dirty="0"/>
              <a:t>Might also be relevant: legend, labeling features on the figure</a:t>
            </a:r>
          </a:p>
          <a:p>
            <a:r>
              <a:rPr lang="en-US" dirty="0"/>
              <a:t>Symbols on line and scatter plots</a:t>
            </a:r>
          </a:p>
          <a:p>
            <a:r>
              <a:rPr lang="en-US" dirty="0"/>
              <a:t>Colors – we’ve discussed already…</a:t>
            </a:r>
          </a:p>
          <a:p>
            <a:r>
              <a:rPr lang="en-US" dirty="0"/>
              <a:t>Line width – use your judgment</a:t>
            </a:r>
          </a:p>
          <a:p>
            <a:r>
              <a:rPr lang="en-US" dirty="0"/>
              <a:t>Font size</a:t>
            </a:r>
          </a:p>
          <a:p>
            <a:pPr lvl="1"/>
            <a:r>
              <a:rPr lang="en-US" dirty="0"/>
              <a:t>Title largest</a:t>
            </a:r>
          </a:p>
          <a:p>
            <a:pPr lvl="1"/>
            <a:r>
              <a:rPr lang="en-US" dirty="0"/>
              <a:t>Axis labels medium</a:t>
            </a:r>
          </a:p>
          <a:p>
            <a:pPr lvl="1"/>
            <a:r>
              <a:rPr lang="en-US" dirty="0"/>
              <a:t>Tick labels smallest</a:t>
            </a:r>
          </a:p>
          <a:p>
            <a:r>
              <a:rPr lang="en-US" dirty="0"/>
              <a:t>Font type</a:t>
            </a:r>
          </a:p>
          <a:p>
            <a:pPr lvl="1"/>
            <a:r>
              <a:rPr lang="en-US" dirty="0"/>
              <a:t>Use sans-serif!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AF3AE-5F0F-4A46-AFBB-11745C50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94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5911-2ABB-8742-826A-133818CB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E760A-6367-2E4D-909F-BA7CD400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Should be readable in intended format</a:t>
            </a:r>
          </a:p>
          <a:p>
            <a:pPr lvl="1"/>
            <a:r>
              <a:rPr lang="en-US" dirty="0"/>
              <a:t>Paper: fonts can be 1-2 points less than text of paper</a:t>
            </a:r>
          </a:p>
          <a:p>
            <a:pPr lvl="1"/>
            <a:r>
              <a:rPr lang="en-US" dirty="0"/>
              <a:t>Presentations: fonts should be easily readable from back of room</a:t>
            </a:r>
          </a:p>
          <a:p>
            <a:r>
              <a:rPr lang="en-US" dirty="0"/>
              <a:t>Font type:</a:t>
            </a:r>
          </a:p>
          <a:p>
            <a:pPr marL="457200" lvl="1" indent="0">
              <a:buNone/>
            </a:pPr>
            <a:r>
              <a:rPr lang="en-US" sz="4800" dirty="0">
                <a:latin typeface="Times" pitchFamily="2" charset="0"/>
              </a:rPr>
              <a:t>Serif font, </a:t>
            </a:r>
            <a:r>
              <a:rPr lang="en-US" sz="4800" dirty="0">
                <a:latin typeface="Courier" pitchFamily="2" charset="0"/>
              </a:rPr>
              <a:t>Serif font</a:t>
            </a:r>
          </a:p>
          <a:p>
            <a:pPr marL="457200" lvl="1" indent="0">
              <a:buNone/>
            </a:pPr>
            <a:endParaRPr lang="en-US" sz="4800" dirty="0"/>
          </a:p>
          <a:p>
            <a:pPr marL="457200" lvl="1" indent="0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Sans serif font, </a:t>
            </a:r>
            <a:r>
              <a:rPr lang="en-US" sz="4800" dirty="0">
                <a:latin typeface="Helvetica" pitchFamily="2" charset="0"/>
                <a:cs typeface="Arial" panose="020B0604020202020204" pitchFamily="34" charset="0"/>
              </a:rPr>
              <a:t>Sans serif font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to use sans serif for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0D7DE-8AFD-614B-AF20-40D9DD57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5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FD2-97C4-8341-A273-684D4A47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1CA8-A336-5547-943F-6AF8FD16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51592-6046-EA44-AE34-F04CF8F2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7C429F9-0C3B-B440-8606-81BE94B9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88" y="0"/>
            <a:ext cx="1001522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567230-AB07-BB4D-9EF4-4543CF6AC6C6}"/>
              </a:ext>
            </a:extLst>
          </p:cNvPr>
          <p:cNvSpPr/>
          <p:nvPr/>
        </p:nvSpPr>
        <p:spPr>
          <a:xfrm rot="16200000">
            <a:off x="-366964" y="3046320"/>
            <a:ext cx="154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5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7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3A2F-6A4B-FA4C-9CB0-79F4B18B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BCDE-7ABD-D94D-B462-E7CA4A4C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5E4E3-6CFD-6049-9D8B-FA9C1A97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F5A31-D037-5F42-AB77-24B7B4DC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42" y="0"/>
            <a:ext cx="7430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0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20771</TotalTime>
  <Words>1841</Words>
  <Application>Microsoft Macintosh PowerPoint</Application>
  <PresentationFormat>Widescreen</PresentationFormat>
  <Paragraphs>390</Paragraphs>
  <Slides>66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Courier</vt:lpstr>
      <vt:lpstr>Helvetica</vt:lpstr>
      <vt:lpstr>Roboto</vt:lpstr>
      <vt:lpstr>Times</vt:lpstr>
      <vt:lpstr>Office Theme</vt:lpstr>
      <vt:lpstr>Data, Environment and Society  Lecture 7:  Visualization</vt:lpstr>
      <vt:lpstr>Announcements</vt:lpstr>
      <vt:lpstr>PowerPoint Presentation</vt:lpstr>
      <vt:lpstr>PowerPoint Presentation</vt:lpstr>
      <vt:lpstr>Outline and objectives for today</vt:lpstr>
      <vt:lpstr>Let’s just look at some cool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Napoleon</vt:lpstr>
      <vt:lpstr>Principles of visualization</vt:lpstr>
      <vt:lpstr>Scale</vt:lpstr>
      <vt:lpstr>Scale, ctd</vt:lpstr>
      <vt:lpstr>Scale: we shouldn’t always start at zero…</vt:lpstr>
      <vt:lpstr>Scale, ctd</vt:lpstr>
      <vt:lpstr>Principles of visualization</vt:lpstr>
      <vt:lpstr>Conditioning</vt:lpstr>
      <vt:lpstr>Conditioning example</vt:lpstr>
      <vt:lpstr>Revisiting Julia</vt:lpstr>
      <vt:lpstr>Principles of visualization</vt:lpstr>
      <vt:lpstr>Perception</vt:lpstr>
      <vt:lpstr>What might you change to adjust perception?</vt:lpstr>
      <vt:lpstr>Not color blind</vt:lpstr>
      <vt:lpstr>Color blind</vt:lpstr>
      <vt:lpstr>Perceptually uniform Color palettes – quantitative data</vt:lpstr>
      <vt:lpstr>PowerPoint Presentation</vt:lpstr>
      <vt:lpstr>Qualitative / categorical colormaps</vt:lpstr>
      <vt:lpstr>Example: Set3 palette for categorical data</vt:lpstr>
      <vt:lpstr>PowerPoint Presentation</vt:lpstr>
      <vt:lpstr>Colormap summary</vt:lpstr>
      <vt:lpstr>Principles of visualization</vt:lpstr>
      <vt:lpstr>Transformation</vt:lpstr>
      <vt:lpstr>Power laws</vt:lpstr>
      <vt:lpstr>Principles of visualization</vt:lpstr>
      <vt:lpstr>PowerPoint Presentation</vt:lpstr>
      <vt:lpstr>PowerPoint Presentation</vt:lpstr>
      <vt:lpstr>PowerPoint Presentation</vt:lpstr>
      <vt:lpstr>PowerPoint Presentation</vt:lpstr>
      <vt:lpstr>Types of plots</vt:lpstr>
      <vt:lpstr>Plot types we’ll talk about today</vt:lpstr>
      <vt:lpstr>Histograms</vt:lpstr>
      <vt:lpstr>Smoothing with kernel density estimates</vt:lpstr>
      <vt:lpstr>Why normalize the kernel density estimate curve so the area = 1? </vt:lpstr>
      <vt:lpstr>The KDE “bandwidth”</vt:lpstr>
      <vt:lpstr>Box and whisker plots</vt:lpstr>
      <vt:lpstr>Quick notes on box and whisker</vt:lpstr>
      <vt:lpstr>Same distributions, different ways to plot</vt:lpstr>
      <vt:lpstr>Scatter plots</vt:lpstr>
      <vt:lpstr>PowerPoint Presentation</vt:lpstr>
      <vt:lpstr>Scatter plots – things to adjust</vt:lpstr>
      <vt:lpstr>PowerPoint Presentation</vt:lpstr>
      <vt:lpstr>Line plots</vt:lpstr>
      <vt:lpstr>538</vt:lpstr>
      <vt:lpstr>PowerPoint Presentation</vt:lpstr>
      <vt:lpstr>PowerPoint Presentation</vt:lpstr>
      <vt:lpstr>Bar charts</vt:lpstr>
      <vt:lpstr>Conditioning Bar chart example</vt:lpstr>
      <vt:lpstr>Three (and more) dimensional data</vt:lpstr>
      <vt:lpstr>Napoleon</vt:lpstr>
      <vt:lpstr>PowerPoint Presentation</vt:lpstr>
      <vt:lpstr>PowerPoint Presentation</vt:lpstr>
      <vt:lpstr>Customizing plots</vt:lpstr>
      <vt:lpstr>Fonts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Duncan Callaway</cp:lastModifiedBy>
  <cp:revision>408</cp:revision>
  <dcterms:created xsi:type="dcterms:W3CDTF">2018-08-20T12:51:30Z</dcterms:created>
  <dcterms:modified xsi:type="dcterms:W3CDTF">2019-09-19T16:29:22Z</dcterms:modified>
</cp:coreProperties>
</file>